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307" r:id="rId15"/>
    <p:sldId id="271" r:id="rId16"/>
    <p:sldId id="272" r:id="rId17"/>
    <p:sldId id="273" r:id="rId18"/>
    <p:sldId id="274" r:id="rId19"/>
    <p:sldId id="306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308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6"/>
    <p:restoredTop sz="94613"/>
  </p:normalViewPr>
  <p:slideViewPr>
    <p:cSldViewPr snapToGrid="0" snapToObjects="1" showGuides="1">
      <p:cViewPr varScale="1">
        <p:scale>
          <a:sx n="151" d="100"/>
          <a:sy n="151" d="100"/>
        </p:scale>
        <p:origin x="216" y="31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0FD87-38D4-A941-8CC4-5658806C259F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E86EC-7862-2541-B146-9C93BE66F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2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4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BCFF-E019-134C-9967-B23A2AEB229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Translation: Phrase-Based Translation and Decoding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from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/>
              <a:t>November 2,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12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>
              <p:ext uri="{D42A27DB-BD31-4B8C-83A1-F6EECF244321}">
                <p14:modId xmlns:p14="http://schemas.microsoft.com/office/powerpoint/2010/main" val="1111926115"/>
              </p:ext>
            </p:extLst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8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did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br>
              <a:rPr lang="en-US" sz="1500" dirty="0"/>
            </a:br>
            <a:r>
              <a:rPr sz="1500" dirty="0"/>
              <a:t>not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slap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/>
              <a:t> </a:t>
            </a:r>
            <a:r>
              <a:rPr dirty="0"/>
              <a:t>la    </a:t>
            </a:r>
            <a:r>
              <a:rPr lang="en-US" dirty="0"/>
              <a:t>   </a:t>
            </a:r>
            <a:r>
              <a:rPr dirty="0"/>
              <a:t>bruja   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438596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13294990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14" name="Rectangle"/>
          <p:cNvSpPr/>
          <p:nvPr/>
        </p:nvSpPr>
        <p:spPr>
          <a:xfrm>
            <a:off x="7328120" y="4162132"/>
            <a:ext cx="1573780" cy="1625551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5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16" name="Maria    no     dió   una  bofetada  a     la    bruja   verde"/>
          <p:cNvSpPr txBox="1"/>
          <p:nvPr/>
        </p:nvSpPr>
        <p:spPr>
          <a:xfrm>
            <a:off x="3962401" y="1557337"/>
            <a:ext cx="5709253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t>Maria    no     dió   una  bofetada  a     la    bruja   verde</a:t>
            </a:r>
          </a:p>
        </p:txBody>
      </p:sp>
      <p:sp>
        <p:nvSpPr>
          <p:cNvPr id="1517" name="Rectangle"/>
          <p:cNvSpPr/>
          <p:nvPr/>
        </p:nvSpPr>
        <p:spPr>
          <a:xfrm>
            <a:off x="4572000" y="2573338"/>
            <a:ext cx="533400" cy="10668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8" name="Square"/>
          <p:cNvSpPr/>
          <p:nvPr/>
        </p:nvSpPr>
        <p:spPr>
          <a:xfrm>
            <a:off x="4038600" y="2039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19" name="Rectangle"/>
          <p:cNvSpPr/>
          <p:nvPr/>
        </p:nvSpPr>
        <p:spPr>
          <a:xfrm>
            <a:off x="5105401" y="3640138"/>
            <a:ext cx="1614637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0" name="Square"/>
          <p:cNvSpPr/>
          <p:nvPr/>
        </p:nvSpPr>
        <p:spPr>
          <a:xfrm>
            <a:off x="7315200" y="41735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1" name="Square"/>
          <p:cNvSpPr/>
          <p:nvPr/>
        </p:nvSpPr>
        <p:spPr>
          <a:xfrm>
            <a:off x="8382000" y="4706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2" name="Square"/>
          <p:cNvSpPr/>
          <p:nvPr/>
        </p:nvSpPr>
        <p:spPr>
          <a:xfrm>
            <a:off x="7848600" y="52403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3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24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25" name="Rectangle"/>
          <p:cNvSpPr/>
          <p:nvPr/>
        </p:nvSpPr>
        <p:spPr>
          <a:xfrm>
            <a:off x="5105401" y="3625850"/>
            <a:ext cx="2189907" cy="584200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6" name="Rectangle"/>
          <p:cNvSpPr/>
          <p:nvPr/>
        </p:nvSpPr>
        <p:spPr>
          <a:xfrm>
            <a:off x="4038600" y="2041525"/>
            <a:ext cx="1066800" cy="159008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" name="Rectangle"/>
          <p:cNvSpPr/>
          <p:nvPr/>
        </p:nvSpPr>
        <p:spPr>
          <a:xfrm>
            <a:off x="5105400" y="3565525"/>
            <a:ext cx="2743200" cy="116592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8" name="Square"/>
          <p:cNvSpPr/>
          <p:nvPr/>
        </p:nvSpPr>
        <p:spPr>
          <a:xfrm>
            <a:off x="7848600" y="4695825"/>
            <a:ext cx="1066800" cy="106680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9" name="Rectangle"/>
          <p:cNvSpPr/>
          <p:nvPr/>
        </p:nvSpPr>
        <p:spPr>
          <a:xfrm>
            <a:off x="4559300" y="2574925"/>
            <a:ext cx="2209800" cy="156086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" name="Rectangle"/>
          <p:cNvSpPr/>
          <p:nvPr/>
        </p:nvSpPr>
        <p:spPr>
          <a:xfrm>
            <a:off x="4025900" y="2044701"/>
            <a:ext cx="2743200" cy="21240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1" name="Rectangle"/>
          <p:cNvSpPr/>
          <p:nvPr/>
        </p:nvSpPr>
        <p:spPr>
          <a:xfrm>
            <a:off x="6743701" y="4140200"/>
            <a:ext cx="2189907" cy="156086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2" name="Rectangle"/>
          <p:cNvSpPr/>
          <p:nvPr/>
        </p:nvSpPr>
        <p:spPr>
          <a:xfrm>
            <a:off x="4001369" y="1999283"/>
            <a:ext cx="3822701" cy="2712145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3" name="Rectangle"/>
          <p:cNvSpPr/>
          <p:nvPr/>
        </p:nvSpPr>
        <p:spPr>
          <a:xfrm>
            <a:off x="4564093" y="2540000"/>
            <a:ext cx="3271809" cy="2175570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4" name="Rectangle"/>
          <p:cNvSpPr/>
          <p:nvPr/>
        </p:nvSpPr>
        <p:spPr>
          <a:xfrm>
            <a:off x="5097493" y="3587402"/>
            <a:ext cx="3822701" cy="2124076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5" name="Rectangle"/>
          <p:cNvSpPr/>
          <p:nvPr/>
        </p:nvSpPr>
        <p:spPr>
          <a:xfrm>
            <a:off x="4032251" y="2044700"/>
            <a:ext cx="4911785" cy="3625778"/>
          </a:xfrm>
          <a:prstGeom prst="rect">
            <a:avLst/>
          </a:prstGeom>
          <a:ln w="57150">
            <a:solidFill>
              <a:srgbClr val="FF40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6" name="Smallest phrase pairs"/>
          <p:cNvSpPr txBox="1"/>
          <p:nvPr/>
        </p:nvSpPr>
        <p:spPr>
          <a:xfrm>
            <a:off x="1874862" y="5922030"/>
            <a:ext cx="2457402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Smallest phrase pairs</a:t>
            </a:r>
          </a:p>
        </p:txBody>
      </p:sp>
      <p:sp>
        <p:nvSpPr>
          <p:cNvPr id="1537" name="Cover unaligned words"/>
          <p:cNvSpPr txBox="1"/>
          <p:nvPr/>
        </p:nvSpPr>
        <p:spPr>
          <a:xfrm>
            <a:off x="3517924" y="6290330"/>
            <a:ext cx="262411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Cover unaligned words</a:t>
            </a:r>
          </a:p>
        </p:txBody>
      </p:sp>
      <p:sp>
        <p:nvSpPr>
          <p:cNvPr id="1538" name="Join adjacent pairs"/>
          <p:cNvSpPr txBox="1"/>
          <p:nvPr/>
        </p:nvSpPr>
        <p:spPr>
          <a:xfrm>
            <a:off x="6540302" y="5922030"/>
            <a:ext cx="2162449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3333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Join adjacent pairs</a:t>
            </a:r>
          </a:p>
        </p:txBody>
      </p:sp>
      <p:sp>
        <p:nvSpPr>
          <p:cNvPr id="1539" name="etc."/>
          <p:cNvSpPr txBox="1"/>
          <p:nvPr/>
        </p:nvSpPr>
        <p:spPr>
          <a:xfrm>
            <a:off x="7533977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0" name="etc."/>
          <p:cNvSpPr txBox="1"/>
          <p:nvPr/>
        </p:nvSpPr>
        <p:spPr>
          <a:xfrm>
            <a:off x="8344024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1" name="etc."/>
          <p:cNvSpPr txBox="1"/>
          <p:nvPr/>
        </p:nvSpPr>
        <p:spPr>
          <a:xfrm>
            <a:off x="9154070" y="6288990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2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1543" name="Rectangle"/>
          <p:cNvSpPr/>
          <p:nvPr/>
        </p:nvSpPr>
        <p:spPr>
          <a:xfrm>
            <a:off x="6733779" y="4173439"/>
            <a:ext cx="1102123" cy="533401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 advAuto="0"/>
      <p:bldP spid="1525" grpId="0" animBg="1" advAuto="0"/>
      <p:bldP spid="1526" grpId="0" animBg="1" advAuto="0"/>
      <p:bldP spid="1527" grpId="0" animBg="1" advAuto="0"/>
      <p:bldP spid="1528" grpId="0" animBg="1" advAuto="0"/>
      <p:bldP spid="1529" grpId="0" animBg="1" advAuto="0"/>
      <p:bldP spid="1530" grpId="0" animBg="1" advAuto="0"/>
      <p:bldP spid="1531" grpId="0" animBg="1" advAuto="0"/>
      <p:bldP spid="1532" grpId="0" animBg="1" advAuto="0"/>
      <p:bldP spid="1533" grpId="0" animBg="1" advAuto="0"/>
      <p:bldP spid="1534" grpId="0" animBg="1" advAuto="0"/>
      <p:bldP spid="1535" grpId="0" animBg="1" advAuto="0"/>
      <p:bldP spid="1537" grpId="0" animBg="1" advAuto="0"/>
      <p:bldP spid="1538" grpId="0" animBg="1" advAuto="0"/>
      <p:bldP spid="1539" grpId="0" animBg="1" advAuto="0"/>
      <p:bldP spid="1540" grpId="0" animBg="1" advAuto="0"/>
      <p:bldP spid="1541" grpId="0" animBg="1" advAuto="0"/>
      <p:bldP spid="15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1" y="1416354"/>
            <a:ext cx="1032030" cy="713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017883" cy="2363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4501" y="550954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80880" y="2577629"/>
            <a:ext cx="2090283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36000" y="2739157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4501" y="2323658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24165" y="2544763"/>
            <a:ext cx="1045142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73629" y="2225846"/>
            <a:ext cx="995677" cy="318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1459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Another Example</a:t>
            </a:r>
          </a:p>
          <a:p>
            <a:r>
              <a:rPr lang="en-US" dirty="0"/>
              <a:t>Propose a pair</a:t>
            </a:r>
          </a:p>
          <a:p>
            <a:r>
              <a:rPr lang="en-US" dirty="0"/>
              <a:t>Look at adjacent blocks for 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0" y="1416354"/>
            <a:ext cx="1714465" cy="78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711892" cy="206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3989" y="562394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3316" y="2577628"/>
            <a:ext cx="1376918" cy="703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38288" y="29006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7373" y="2577629"/>
            <a:ext cx="1725941" cy="7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40234" y="5392990"/>
            <a:ext cx="382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assumes that &lt;-&gt;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davon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, </a:t>
            </a:r>
            <a:r>
              <a:rPr lang="en-US" dirty="0" err="1"/>
              <a:t>dass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14837" y="2577629"/>
            <a:ext cx="286965" cy="65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73629" y="2225846"/>
            <a:ext cx="1689685" cy="309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357661" y="176040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6785" y="3308891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724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5" grpId="0" animBg="1"/>
      <p:bldP spid="16" grpId="0" animBg="1"/>
      <p:bldP spid="13" grpId="0" animBg="1"/>
      <p:bldP spid="14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is PMI of a word w and its context c = 0 (choose all that apply)?</a:t>
            </a:r>
          </a:p>
          <a:p>
            <a:pPr lvl="1"/>
            <a:r>
              <a:rPr lang="en-US" dirty="0"/>
              <a:t>When the joint probability of observing w and c is independent of the probability of each individual event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&lt; p(w)p(c)</a:t>
            </a:r>
          </a:p>
          <a:p>
            <a:pPr lvl="1"/>
            <a:r>
              <a:rPr lang="en-US" dirty="0"/>
              <a:t>When p(</a:t>
            </a:r>
            <a:r>
              <a:rPr lang="en-US" dirty="0" err="1"/>
              <a:t>w,c</a:t>
            </a:r>
            <a:r>
              <a:rPr lang="en-US" dirty="0"/>
              <a:t>) = p(w)p(c)</a:t>
            </a:r>
          </a:p>
          <a:p>
            <a:pPr lvl="1"/>
            <a:r>
              <a:rPr lang="en-US" dirty="0"/>
              <a:t>Never</a:t>
            </a:r>
          </a:p>
          <a:p>
            <a:pPr lvl="1"/>
            <a:r>
              <a:rPr lang="en-US" dirty="0"/>
              <a:t>When p(w, c) &gt; p(w)p(c)</a:t>
            </a:r>
          </a:p>
        </p:txBody>
      </p:sp>
    </p:spTree>
    <p:extLst>
      <p:ext uri="{BB962C8B-B14F-4D97-AF65-F5344CB8AC3E}">
        <p14:creationId xmlns:p14="http://schemas.microsoft.com/office/powerpoint/2010/main" val="59627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So Far?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how to evaluate a machine translation output (BLEU, e.g.)</a:t>
            </a:r>
          </a:p>
          <a:p>
            <a:r>
              <a:rPr lang="en-US" dirty="0"/>
              <a:t>We know how to find word alignments and conditional word translation probabilities from a parallel corpus (IBM Models, EM = GIZA++)</a:t>
            </a:r>
          </a:p>
          <a:p>
            <a:r>
              <a:rPr lang="en-US" dirty="0"/>
              <a:t>How might we actually translate a never-before-seen sentence?</a:t>
            </a:r>
          </a:p>
          <a:p>
            <a:r>
              <a:rPr lang="en-US" dirty="0"/>
              <a:t>Today/Friday: </a:t>
            </a:r>
          </a:p>
          <a:p>
            <a:pPr lvl="1"/>
            <a:r>
              <a:rPr lang="en-US" dirty="0"/>
              <a:t>Phrase extraction from word alignments</a:t>
            </a:r>
          </a:p>
          <a:p>
            <a:pPr lvl="1"/>
            <a:r>
              <a:rPr lang="en-US" dirty="0"/>
              <a:t>Decoding</a:t>
            </a:r>
          </a:p>
          <a:p>
            <a:pPr lvl="1"/>
            <a:r>
              <a:rPr lang="en-US" dirty="0"/>
              <a:t>Features</a:t>
            </a:r>
          </a:p>
          <a:p>
            <a:pPr lvl="1"/>
            <a:r>
              <a:rPr lang="en-US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628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7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we have two desires in producing quality MT output:</a:t>
            </a:r>
          </a:p>
          <a:p>
            <a:pPr lvl="1"/>
            <a:r>
              <a:rPr lang="en-US" dirty="0"/>
              <a:t>Adequacy: We faithfully translate the meaning of the input</a:t>
            </a:r>
          </a:p>
          <a:p>
            <a:pPr lvl="1"/>
            <a:r>
              <a:rPr lang="en-US" dirty="0"/>
              <a:t>Fluency: The output is a coherent English sentence</a:t>
            </a:r>
          </a:p>
          <a:p>
            <a:r>
              <a:rPr lang="en-US" dirty="0"/>
              <a:t>We have two probability models to help us make these decisions</a:t>
            </a:r>
          </a:p>
          <a:p>
            <a:pPr lvl="1"/>
            <a:r>
              <a:rPr lang="en-US" dirty="0" err="1"/>
              <a:t>e</a:t>
            </a:r>
            <a:r>
              <a:rPr lang="en-US" baseline="-25000" dirty="0" err="1"/>
              <a:t>best</a:t>
            </a:r>
            <a:r>
              <a:rPr lang="en-US" dirty="0"/>
              <a:t>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e|f</a:t>
            </a:r>
            <a:r>
              <a:rPr lang="en-US" dirty="0"/>
              <a:t>) = </a:t>
            </a:r>
            <a:r>
              <a:rPr lang="en-US" dirty="0" err="1"/>
              <a:t>argmax</a:t>
            </a:r>
            <a:r>
              <a:rPr lang="en-US" baseline="-25000" dirty="0" err="1"/>
              <a:t>e</a:t>
            </a:r>
            <a:r>
              <a:rPr lang="en-US" dirty="0" err="1"/>
              <a:t>Pr</a:t>
            </a:r>
            <a:r>
              <a:rPr lang="en-US" dirty="0"/>
              <a:t>(e)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f|e</a:t>
            </a:r>
            <a:r>
              <a:rPr lang="en-US" dirty="0"/>
              <a:t>)</a:t>
            </a:r>
          </a:p>
          <a:p>
            <a:r>
              <a:rPr lang="en-US" dirty="0"/>
              <a:t>Phrase-based MT decoding is equivalent to </a:t>
            </a:r>
            <a:r>
              <a:rPr lang="en-US" dirty="0" err="1"/>
              <a:t>wFSA</a:t>
            </a:r>
            <a:r>
              <a:rPr lang="en-US" dirty="0"/>
              <a:t> traversal</a:t>
            </a:r>
          </a:p>
          <a:p>
            <a:pPr lvl="1"/>
            <a:r>
              <a:rPr lang="en-US" dirty="0"/>
              <a:t>state must remember n-1 e words in order to have an n-gram LM</a:t>
            </a:r>
          </a:p>
          <a:p>
            <a:pPr lvl="1"/>
            <a:r>
              <a:rPr lang="en-US" dirty="0"/>
              <a:t>state must remember which f-words have been translated so we cover them all exactly once </a:t>
            </a:r>
          </a:p>
        </p:txBody>
      </p:sp>
    </p:spTree>
    <p:extLst>
      <p:ext uri="{BB962C8B-B14F-4D97-AF65-F5344CB8AC3E}">
        <p14:creationId xmlns:p14="http://schemas.microsoft.com/office/powerpoint/2010/main" val="101859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Phrases?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05493"/>
            <a:ext cx="10515600" cy="1659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relationship between words in a sentence pair is </a:t>
            </a:r>
            <a:r>
              <a:rPr lang="en-US" u="sng" dirty="0"/>
              <a:t>many-to-many</a:t>
            </a:r>
          </a:p>
          <a:p>
            <a:r>
              <a:rPr lang="en-US" dirty="0"/>
              <a:t>So we translate </a:t>
            </a:r>
            <a:r>
              <a:rPr lang="en-US" u="sng" dirty="0"/>
              <a:t>phrases</a:t>
            </a:r>
            <a:r>
              <a:rPr lang="en-US" dirty="0"/>
              <a:t> as atomic units instead of words</a:t>
            </a:r>
          </a:p>
          <a:p>
            <a:r>
              <a:rPr lang="en-US" dirty="0"/>
              <a:t>If you have seen a long phrase before and you know how it was translated, best to just use it rather try to recreate it from scratch!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336"/>
              </p:ext>
            </p:extLst>
          </p:nvPr>
        </p:nvGraphicFramePr>
        <p:xfrm>
          <a:off x="1635164" y="1420009"/>
          <a:ext cx="7847105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0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68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natuerlich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spass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has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with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1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418161"/>
            <a:ext cx="674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hypothesis reached when all input words are covered </a:t>
            </a:r>
            <a:r>
              <a:rPr lang="en-US"/>
              <a:t>(adequacy)</a:t>
            </a:r>
          </a:p>
        </p:txBody>
      </p:sp>
    </p:spTree>
    <p:extLst>
      <p:ext uri="{BB962C8B-B14F-4D97-AF65-F5344CB8AC3E}">
        <p14:creationId xmlns:p14="http://schemas.microsoft.com/office/powerpoint/2010/main" val="19034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0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2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1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are, broadly speaking, two things that go wrong when translating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gives you a bad translation (low BLEU) that it thinks is good. This is called </a:t>
            </a:r>
            <a:r>
              <a:rPr lang="en-US" b="1" dirty="0"/>
              <a:t>model error</a:t>
            </a:r>
            <a:r>
              <a:rPr lang="en-US" dirty="0"/>
              <a:t>. To fix it, make your model better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Your system does not give you the best translation it knows (suboptimal model score). This is called </a:t>
            </a:r>
            <a:r>
              <a:rPr lang="en-US" b="1" dirty="0"/>
              <a:t>search error</a:t>
            </a:r>
            <a:r>
              <a:rPr lang="en-US" dirty="0"/>
              <a:t>. To fix it, fix the search (less pruning, fewer heuristics)</a:t>
            </a:r>
          </a:p>
        </p:txBody>
      </p:sp>
    </p:spTree>
    <p:extLst>
      <p:ext uri="{BB962C8B-B14F-4D97-AF65-F5344CB8AC3E}">
        <p14:creationId xmlns:p14="http://schemas.microsoft.com/office/powerpoint/2010/main" val="161026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mt-class.org</a:t>
            </a:r>
            <a:r>
              <a:rPr lang="en-US" dirty="0"/>
              <a:t>/jhu-2016/stack-decoder/</a:t>
            </a:r>
          </a:p>
          <a:p>
            <a:r>
              <a:rPr lang="en-US" dirty="0"/>
              <a:t>Note examples of model and search error</a:t>
            </a:r>
          </a:p>
        </p:txBody>
      </p:sp>
    </p:spTree>
    <p:extLst>
      <p:ext uri="{BB962C8B-B14F-4D97-AF65-F5344CB8AC3E}">
        <p14:creationId xmlns:p14="http://schemas.microsoft.com/office/powerpoint/2010/main" val="27821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32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decoder behavior with more features (improve the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are currently modeling </a:t>
                </a:r>
                <a:r>
                  <a:rPr lang="en-US" dirty="0" err="1"/>
                  <a:t>e</a:t>
                </a:r>
                <a:r>
                  <a:rPr lang="en-US" baseline="-25000" dirty="0" err="1"/>
                  <a:t>best</a:t>
                </a:r>
                <a:r>
                  <a:rPr lang="en-US" dirty="0"/>
                  <a:t>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e|f</a:t>
                </a:r>
                <a:r>
                  <a:rPr lang="en-US" dirty="0"/>
                  <a:t>) = </a:t>
                </a:r>
                <a:r>
                  <a:rPr lang="en-US" dirty="0" err="1"/>
                  <a:t>argmax</a:t>
                </a:r>
                <a:r>
                  <a:rPr lang="en-US" baseline="-25000" dirty="0" err="1"/>
                  <a:t>e</a:t>
                </a:r>
                <a:r>
                  <a:rPr lang="en-US" dirty="0" err="1"/>
                  <a:t>Pr</a:t>
                </a:r>
                <a:r>
                  <a:rPr lang="en-US" dirty="0"/>
                  <a:t>(e)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We can decompose the translation model </a:t>
                </a:r>
                <a:r>
                  <a:rPr lang="en-US" dirty="0" err="1"/>
                  <a:t>Pr</a:t>
                </a:r>
                <a:r>
                  <a:rPr lang="en-US" dirty="0"/>
                  <a:t>(</a:t>
                </a:r>
                <a:r>
                  <a:rPr lang="en-US" dirty="0" err="1"/>
                  <a:t>f|e</a:t>
                </a:r>
                <a:r>
                  <a:rPr lang="en-US" dirty="0"/>
                  <a:t>) as follows, assuming in our translation we have I phrase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  <m:e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𝑠𝑡𝑎𝑟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en-US" b="0" dirty="0" smtClean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/>
                  <a:t> is the phrase transition probability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/>
                  <a:t> is the reordering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8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788" y="3429000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4788" y="4121624"/>
            <a:ext cx="10254446" cy="206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768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4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𝑒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99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3" t="43383" r="32278" b="51642"/>
          <a:stretch/>
        </p:blipFill>
        <p:spPr>
          <a:xfrm>
            <a:off x="6392048" y="2876837"/>
            <a:ext cx="2374711" cy="3411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671224" y="2852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90099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4690" y="4824784"/>
            <a:ext cx="570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limit ourselves to </a:t>
            </a:r>
            <a:r>
              <a:rPr lang="en-US" sz="2400"/>
              <a:t>these three features?</a:t>
            </a:r>
          </a:p>
        </p:txBody>
      </p:sp>
    </p:spTree>
    <p:extLst>
      <p:ext uri="{BB962C8B-B14F-4D97-AF65-F5344CB8AC3E}">
        <p14:creationId xmlns:p14="http://schemas.microsoft.com/office/powerpoint/2010/main" val="17673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702" y="1296538"/>
            <a:ext cx="1146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</a:p>
        </p:txBody>
      </p:sp>
    </p:spTree>
    <p:extLst>
      <p:ext uri="{BB962C8B-B14F-4D97-AF65-F5344CB8AC3E}">
        <p14:creationId xmlns:p14="http://schemas.microsoft.com/office/powerpoint/2010/main" val="1407236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3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Generative to Discriminative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By saying "some models may be more important than others" we've taken a step from generative to discriminative models</a:t>
            </a:r>
          </a:p>
          <a:p>
            <a:r>
              <a:rPr lang="en-US" dirty="0"/>
              <a:t>Generative:</a:t>
            </a:r>
          </a:p>
          <a:p>
            <a:pPr lvl="1"/>
            <a:r>
              <a:rPr lang="en-US" dirty="0"/>
              <a:t>translation process broken down into steps</a:t>
            </a:r>
          </a:p>
          <a:p>
            <a:pPr lvl="1"/>
            <a:r>
              <a:rPr lang="en-US" dirty="0"/>
              <a:t>each step is modeled by a probability distribution</a:t>
            </a:r>
          </a:p>
          <a:p>
            <a:pPr lvl="1"/>
            <a:r>
              <a:rPr lang="en-US" dirty="0"/>
              <a:t>each distribution is estimated from data by maximum likelihood</a:t>
            </a:r>
          </a:p>
          <a:p>
            <a:pPr lvl="1"/>
            <a:r>
              <a:rPr lang="en-US" dirty="0"/>
              <a:t>overall question answered: "how did this data get here?"</a:t>
            </a:r>
          </a:p>
          <a:p>
            <a:r>
              <a:rPr lang="en-US" dirty="0"/>
              <a:t>Discriminative:</a:t>
            </a:r>
          </a:p>
          <a:p>
            <a:pPr lvl="1"/>
            <a:r>
              <a:rPr lang="en-US" dirty="0"/>
              <a:t>model has a number of features</a:t>
            </a:r>
          </a:p>
          <a:p>
            <a:pPr lvl="1"/>
            <a:r>
              <a:rPr lang="en-US" dirty="0"/>
              <a:t>each feature has some weight which measures its contribution to making a correct translation</a:t>
            </a:r>
          </a:p>
          <a:p>
            <a:pPr lvl="1"/>
            <a:r>
              <a:rPr lang="en-US" dirty="0"/>
              <a:t>features are optimized on some held-out development data so that system output matches correct translations as closely as possible</a:t>
            </a:r>
          </a:p>
        </p:txBody>
      </p:sp>
    </p:spTree>
    <p:extLst>
      <p:ext uri="{BB962C8B-B14F-4D97-AF65-F5344CB8AC3E}">
        <p14:creationId xmlns:p14="http://schemas.microsoft.com/office/powerpoint/2010/main" val="1310270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30482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above)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4585648" y="3082806"/>
            <a:ext cx="2169993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47776" y="216128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830323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2804612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lang="en-US" dirty="0"/>
              <a:t>Bad phrase (violation left)</a:t>
            </a:r>
            <a:endParaRPr dirty="0"/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3821" y="3082806"/>
            <a:ext cx="1091820" cy="1038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14875" y="2684502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742" y="3229380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19450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Phrases and probabilities?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word alignments (see last lecture)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Extraction algorithm (see next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Maximum likelihood estimate for p(</a:t>
            </a:r>
            <a:r>
              <a:rPr lang="en-US" dirty="0" err="1"/>
              <a:t>f</a:t>
            </a:r>
            <a:r>
              <a:rPr lang="en-US" baseline="-25000" dirty="0" err="1"/>
              <a:t>phrase</a:t>
            </a:r>
            <a:r>
              <a:rPr lang="en-US" dirty="0" err="1"/>
              <a:t>|e</a:t>
            </a:r>
            <a:r>
              <a:rPr lang="en-US" baseline="-25000" dirty="0" err="1"/>
              <a:t>phrase</a:t>
            </a:r>
            <a:r>
              <a:rPr lang="en-US" dirty="0"/>
              <a:t>) (see most of the previous lectures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4370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Extract phrase pairs from each sent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4703"/>
            </a:lvl1pPr>
          </a:lstStyle>
          <a:p>
            <a:r>
              <a:t>Extract phrase pairs from each sentence</a:t>
            </a:r>
          </a:p>
        </p:txBody>
      </p:sp>
      <p:sp>
        <p:nvSpPr>
          <p:cNvPr id="1465" name="Alternate…"/>
          <p:cNvSpPr txBox="1"/>
          <p:nvPr/>
        </p:nvSpPr>
        <p:spPr>
          <a:xfrm>
            <a:off x="1671290" y="2827639"/>
            <a:ext cx="159402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Alternate</a:t>
            </a:r>
          </a:p>
          <a:p>
            <a:r>
              <a:t>Representations</a:t>
            </a:r>
          </a:p>
        </p:txBody>
      </p:sp>
      <p:sp>
        <p:nvSpPr>
          <p:cNvPr id="1466" name="Line"/>
          <p:cNvSpPr/>
          <p:nvPr/>
        </p:nvSpPr>
        <p:spPr>
          <a:xfrm flipV="1">
            <a:off x="2705939" y="1943457"/>
            <a:ext cx="803548" cy="80354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467" name="Line"/>
          <p:cNvSpPr/>
          <p:nvPr/>
        </p:nvSpPr>
        <p:spPr>
          <a:xfrm>
            <a:off x="2895599" y="3585204"/>
            <a:ext cx="812032" cy="60193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631" y="1483289"/>
            <a:ext cx="3843918" cy="849429"/>
          </a:xfrm>
          <a:prstGeom prst="rect">
            <a:avLst/>
          </a:prstGeom>
          <a:ln w="3175">
            <a:miter lim="400000"/>
          </a:ln>
        </p:spPr>
      </p:pic>
      <p:sp>
        <p:nvSpPr>
          <p:cNvPr id="1469" name="(Koehn et al. ’03)"/>
          <p:cNvSpPr txBox="1"/>
          <p:nvPr/>
        </p:nvSpPr>
        <p:spPr>
          <a:xfrm>
            <a:off x="9410981" y="6010536"/>
            <a:ext cx="1673021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(Koehn et al. </a:t>
            </a:r>
            <a:r>
              <a:rPr dirty="0"/>
              <a:t>’03)</a:t>
            </a:r>
          </a:p>
        </p:txBody>
      </p:sp>
      <p:graphicFrame>
        <p:nvGraphicFramePr>
          <p:cNvPr id="14" name="Table"/>
          <p:cNvGraphicFramePr/>
          <p:nvPr>
            <p:extLst>
              <p:ext uri="{D42A27DB-BD31-4B8C-83A1-F6EECF244321}">
                <p14:modId xmlns:p14="http://schemas.microsoft.com/office/powerpoint/2010/main" val="1715373699"/>
              </p:ext>
            </p:extLst>
          </p:nvPr>
        </p:nvGraphicFramePr>
        <p:xfrm>
          <a:off x="4396606" y="299736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Mary…"/>
          <p:cNvSpPr txBox="1"/>
          <p:nvPr/>
        </p:nvSpPr>
        <p:spPr>
          <a:xfrm>
            <a:off x="3707631" y="311871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  <p:sp>
        <p:nvSpPr>
          <p:cNvPr id="16" name="Maria    no     dió   una  bofetada  a     la    bruja   verde"/>
          <p:cNvSpPr txBox="1"/>
          <p:nvPr/>
        </p:nvSpPr>
        <p:spPr>
          <a:xfrm>
            <a:off x="4320407" y="251476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no   dió   una  </a:t>
            </a:r>
            <a:r>
              <a:rPr sz="1400" dirty="0"/>
              <a:t>bofetada</a:t>
            </a:r>
            <a:r>
              <a:rPr dirty="0"/>
              <a:t>  a     la   bruja verde</a:t>
            </a:r>
          </a:p>
        </p:txBody>
      </p:sp>
    </p:spTree>
    <p:extLst>
      <p:ext uri="{BB962C8B-B14F-4D97-AF65-F5344CB8AC3E}">
        <p14:creationId xmlns:p14="http://schemas.microsoft.com/office/powerpoint/2010/main" val="18453261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21070</TotalTime>
  <Words>1011</Words>
  <Application>Microsoft Macintosh PowerPoint</Application>
  <PresentationFormat>Widescreen</PresentationFormat>
  <Paragraphs>246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Yu Gothic</vt:lpstr>
      <vt:lpstr>Arial</vt:lpstr>
      <vt:lpstr>Calibri</vt:lpstr>
      <vt:lpstr>Calibri Light</vt:lpstr>
      <vt:lpstr>Cambria Math</vt:lpstr>
      <vt:lpstr>Helvetica</vt:lpstr>
      <vt:lpstr>Mangal</vt:lpstr>
      <vt:lpstr>Times New Roman</vt:lpstr>
      <vt:lpstr>Trebuchet MS</vt:lpstr>
      <vt:lpstr>Office Theme</vt:lpstr>
      <vt:lpstr>Machine Translation: Phrase-Based Translation and Decoding</vt:lpstr>
      <vt:lpstr>Where Are We So Far?</vt:lpstr>
      <vt:lpstr>Why Phrases?</vt:lpstr>
      <vt:lpstr>PowerPoint Presentation</vt:lpstr>
      <vt:lpstr>PowerPoint Presentation</vt:lpstr>
      <vt:lpstr>PowerPoint Presentation</vt:lpstr>
      <vt:lpstr>PowerPoint Presentation</vt:lpstr>
      <vt:lpstr>How To Get Phrases and probabilities?</vt:lpstr>
      <vt:lpstr>Extract phrase pairs from each sentence</vt:lpstr>
      <vt:lpstr>Rule Extraction: Phrase Pairs</vt:lpstr>
      <vt:lpstr>Rule Extraction: Phrase Pairs</vt:lpstr>
      <vt:lpstr>Rule Extraction: Phrase Pairs</vt:lpstr>
      <vt:lpstr>Extraction Algorithm</vt:lpstr>
      <vt:lpstr>Extraction Algorithm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Decoder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Error</vt:lpstr>
      <vt:lpstr>Demo</vt:lpstr>
      <vt:lpstr>PowerPoint Presentation</vt:lpstr>
      <vt:lpstr>Influence decoder behavior with more features (improve the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Generative to Discriminative</vt:lpstr>
      <vt:lpstr>Rule Extraction: Phrase Pairs</vt:lpstr>
      <vt:lpstr>Rule Extraction: Phrase Pairs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Bashar Alhafni</cp:lastModifiedBy>
  <cp:revision>45</cp:revision>
  <dcterms:created xsi:type="dcterms:W3CDTF">2017-11-01T23:36:27Z</dcterms:created>
  <dcterms:modified xsi:type="dcterms:W3CDTF">2018-11-02T16:39:57Z</dcterms:modified>
</cp:coreProperties>
</file>